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66" r:id="rId4"/>
    <p:sldId id="265" r:id="rId5"/>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44"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всего случаев травмирования</c:v>
                </c:pt>
              </c:strCache>
            </c:strRef>
          </c:tx>
          <c:dLbls>
            <c:showVal val="1"/>
          </c:dLbls>
          <c:cat>
            <c:numRef>
              <c:f>Лист1!$A$2:$A$3</c:f>
              <c:numCache>
                <c:formatCode>General</c:formatCode>
                <c:ptCount val="2"/>
                <c:pt idx="0">
                  <c:v>2019</c:v>
                </c:pt>
                <c:pt idx="1">
                  <c:v>2020</c:v>
                </c:pt>
              </c:numCache>
            </c:numRef>
          </c:cat>
          <c:val>
            <c:numRef>
              <c:f>Лист1!$B$2:$B$3</c:f>
              <c:numCache>
                <c:formatCode>General</c:formatCode>
                <c:ptCount val="2"/>
                <c:pt idx="0">
                  <c:v>107</c:v>
                </c:pt>
                <c:pt idx="1">
                  <c:v>98</c:v>
                </c:pt>
              </c:numCache>
            </c:numRef>
          </c:val>
        </c:ser>
        <c:ser>
          <c:idx val="1"/>
          <c:order val="1"/>
          <c:tx>
            <c:strRef>
              <c:f>Лист1!$C$1</c:f>
              <c:strCache>
                <c:ptCount val="1"/>
                <c:pt idx="0">
                  <c:v>смертельных</c:v>
                </c:pt>
              </c:strCache>
            </c:strRef>
          </c:tx>
          <c:dLbls>
            <c:showVal val="1"/>
          </c:dLbls>
          <c:cat>
            <c:numRef>
              <c:f>Лист1!$A$2:$A$3</c:f>
              <c:numCache>
                <c:formatCode>General</c:formatCode>
                <c:ptCount val="2"/>
                <c:pt idx="0">
                  <c:v>2019</c:v>
                </c:pt>
                <c:pt idx="1">
                  <c:v>2020</c:v>
                </c:pt>
              </c:numCache>
            </c:numRef>
          </c:cat>
          <c:val>
            <c:numRef>
              <c:f>Лист1!$C$2:$C$3</c:f>
              <c:numCache>
                <c:formatCode>General</c:formatCode>
                <c:ptCount val="2"/>
                <c:pt idx="0">
                  <c:v>78</c:v>
                </c:pt>
                <c:pt idx="1">
                  <c:v>63</c:v>
                </c:pt>
              </c:numCache>
            </c:numRef>
          </c:val>
        </c:ser>
        <c:ser>
          <c:idx val="2"/>
          <c:order val="2"/>
          <c:tx>
            <c:strRef>
              <c:f>Лист1!$D$1</c:f>
              <c:strCache>
                <c:ptCount val="1"/>
                <c:pt idx="0">
                  <c:v>несовершеннолетних</c:v>
                </c:pt>
              </c:strCache>
            </c:strRef>
          </c:tx>
          <c:dLbls>
            <c:showVal val="1"/>
          </c:dLbls>
          <c:cat>
            <c:numRef>
              <c:f>Лист1!$A$2:$A$3</c:f>
              <c:numCache>
                <c:formatCode>General</c:formatCode>
                <c:ptCount val="2"/>
                <c:pt idx="0">
                  <c:v>2019</c:v>
                </c:pt>
                <c:pt idx="1">
                  <c:v>2020</c:v>
                </c:pt>
              </c:numCache>
            </c:numRef>
          </c:cat>
          <c:val>
            <c:numRef>
              <c:f>Лист1!$D$2:$D$3</c:f>
              <c:numCache>
                <c:formatCode>General</c:formatCode>
                <c:ptCount val="2"/>
                <c:pt idx="0">
                  <c:v>11</c:v>
                </c:pt>
                <c:pt idx="1">
                  <c:v>9</c:v>
                </c:pt>
              </c:numCache>
            </c:numRef>
          </c:val>
        </c:ser>
        <c:ser>
          <c:idx val="3"/>
          <c:order val="3"/>
          <c:tx>
            <c:strRef>
              <c:f>Лист1!$E$1</c:f>
              <c:strCache>
                <c:ptCount val="1"/>
                <c:pt idx="0">
                  <c:v>несовершеннолетних смертельных</c:v>
                </c:pt>
              </c:strCache>
            </c:strRef>
          </c:tx>
          <c:dLbls>
            <c:showVal val="1"/>
          </c:dLbls>
          <c:cat>
            <c:numRef>
              <c:f>Лист1!$A$2:$A$3</c:f>
              <c:numCache>
                <c:formatCode>General</c:formatCode>
                <c:ptCount val="2"/>
                <c:pt idx="0">
                  <c:v>2019</c:v>
                </c:pt>
                <c:pt idx="1">
                  <c:v>2020</c:v>
                </c:pt>
              </c:numCache>
            </c:numRef>
          </c:cat>
          <c:val>
            <c:numRef>
              <c:f>Лист1!$E$2:$E$3</c:f>
              <c:numCache>
                <c:formatCode>General</c:formatCode>
                <c:ptCount val="2"/>
                <c:pt idx="0">
                  <c:v>3</c:v>
                </c:pt>
                <c:pt idx="1">
                  <c:v>8</c:v>
                </c:pt>
              </c:numCache>
            </c:numRef>
          </c:val>
        </c:ser>
        <c:axId val="122746368"/>
        <c:axId val="124709888"/>
      </c:barChart>
      <c:catAx>
        <c:axId val="122746368"/>
        <c:scaling>
          <c:orientation val="minMax"/>
        </c:scaling>
        <c:axPos val="b"/>
        <c:numFmt formatCode="General" sourceLinked="1"/>
        <c:tickLblPos val="nextTo"/>
        <c:crossAx val="124709888"/>
        <c:crosses val="autoZero"/>
        <c:auto val="1"/>
        <c:lblAlgn val="ctr"/>
        <c:lblOffset val="100"/>
      </c:catAx>
      <c:valAx>
        <c:axId val="124709888"/>
        <c:scaling>
          <c:orientation val="minMax"/>
        </c:scaling>
        <c:axPos val="l"/>
        <c:majorGridlines/>
        <c:numFmt formatCode="General" sourceLinked="1"/>
        <c:tickLblPos val="nextTo"/>
        <c:crossAx val="122746368"/>
        <c:crosses val="autoZero"/>
        <c:crossBetween val="between"/>
      </c:valAx>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bar"/>
        <c:grouping val="clustered"/>
        <c:ser>
          <c:idx val="0"/>
          <c:order val="0"/>
          <c:tx>
            <c:strRef>
              <c:f>Лист1!$B$1</c:f>
              <c:strCache>
                <c:ptCount val="1"/>
                <c:pt idx="0">
                  <c:v>Ряд 1</c:v>
                </c:pt>
              </c:strCache>
            </c:strRef>
          </c:tx>
          <c:spPr>
            <a:solidFill>
              <a:schemeClr val="accent2"/>
            </a:solidFill>
            <a:ln w="25400" cap="flat" cmpd="sng" algn="ctr">
              <a:solidFill>
                <a:schemeClr val="accent2">
                  <a:shade val="50000"/>
                </a:schemeClr>
              </a:solidFill>
              <a:prstDash val="solid"/>
            </a:ln>
            <a:effectLst/>
          </c:spPr>
          <c:dLbls>
            <c:dLbl>
              <c:idx val="1"/>
              <c:layout/>
              <c:tx>
                <c:rich>
                  <a:bodyPr/>
                  <a:lstStyle/>
                  <a:p>
                    <a:r>
                      <a:rPr lang="en-US" smtClean="0"/>
                      <a:t>1</a:t>
                    </a:r>
                    <a:r>
                      <a:rPr lang="ru-RU" smtClean="0"/>
                      <a:t>6</a:t>
                    </a:r>
                    <a:endParaRPr lang="en-US"/>
                  </a:p>
                </c:rich>
              </c:tx>
              <c:showVal val="1"/>
            </c:dLbl>
            <c:showVal val="1"/>
          </c:dLbls>
          <c:cat>
            <c:strRef>
              <c:f>Лист1!$A$2:$A$5</c:f>
              <c:strCache>
                <c:ptCount val="3"/>
                <c:pt idx="0">
                  <c:v>хождение по путям в неустановленных местах </c:v>
                </c:pt>
                <c:pt idx="1">
                  <c:v>нахождение в состоянии алкогольного опьянения</c:v>
                </c:pt>
                <c:pt idx="2">
                  <c:v>самоубийство</c:v>
                </c:pt>
              </c:strCache>
            </c:strRef>
          </c:cat>
          <c:val>
            <c:numRef>
              <c:f>Лист1!$B$2:$B$5</c:f>
              <c:numCache>
                <c:formatCode>General</c:formatCode>
                <c:ptCount val="4"/>
                <c:pt idx="0">
                  <c:v>72</c:v>
                </c:pt>
                <c:pt idx="1">
                  <c:v>19</c:v>
                </c:pt>
                <c:pt idx="2">
                  <c:v>10</c:v>
                </c:pt>
              </c:numCache>
            </c:numRef>
          </c:val>
        </c:ser>
        <c:axId val="71880064"/>
        <c:axId val="71885952"/>
      </c:barChart>
      <c:catAx>
        <c:axId val="71880064"/>
        <c:scaling>
          <c:orientation val="minMax"/>
        </c:scaling>
        <c:axPos val="l"/>
        <c:tickLblPos val="nextTo"/>
        <c:crossAx val="71885952"/>
        <c:crosses val="autoZero"/>
        <c:auto val="1"/>
        <c:lblAlgn val="ctr"/>
        <c:lblOffset val="100"/>
      </c:catAx>
      <c:valAx>
        <c:axId val="71885952"/>
        <c:scaling>
          <c:orientation val="minMax"/>
        </c:scaling>
        <c:axPos val="b"/>
        <c:majorGridlines/>
        <c:numFmt formatCode="General" sourceLinked="1"/>
        <c:tickLblPos val="nextTo"/>
        <c:crossAx val="71880064"/>
        <c:crosses val="autoZero"/>
        <c:crossBetween val="between"/>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bar"/>
        <c:grouping val="clustered"/>
        <c:ser>
          <c:idx val="0"/>
          <c:order val="0"/>
          <c:tx>
            <c:strRef>
              <c:f>Лист1!$B$1</c:f>
              <c:strCache>
                <c:ptCount val="1"/>
                <c:pt idx="0">
                  <c:v>Ряд 1</c:v>
                </c:pt>
              </c:strCache>
            </c:strRef>
          </c:tx>
          <c:spPr>
            <a:solidFill>
              <a:srgbClr val="C00000"/>
            </a:solidFill>
          </c:spPr>
          <c:dLbls>
            <c:showVal val="1"/>
          </c:dLbls>
          <c:cat>
            <c:strRef>
              <c:f>Лист1!$A$2:$A$5</c:f>
              <c:strCache>
                <c:ptCount val="3"/>
                <c:pt idx="0">
                  <c:v>нахождение в наушниках и капюшоне</c:v>
                </c:pt>
                <c:pt idx="1">
                  <c:v>получение электротравм, находясь на крыше вагона</c:v>
                </c:pt>
                <c:pt idx="2">
                  <c:v>признаки алкогольного отравления и самоубийство</c:v>
                </c:pt>
              </c:strCache>
            </c:strRef>
          </c:cat>
          <c:val>
            <c:numRef>
              <c:f>Лист1!$B$2:$B$5</c:f>
              <c:numCache>
                <c:formatCode>General</c:formatCode>
                <c:ptCount val="4"/>
                <c:pt idx="0">
                  <c:v>4</c:v>
                </c:pt>
                <c:pt idx="1">
                  <c:v>2</c:v>
                </c:pt>
                <c:pt idx="2">
                  <c:v>2</c:v>
                </c:pt>
              </c:numCache>
            </c:numRef>
          </c:val>
        </c:ser>
        <c:axId val="69522944"/>
        <c:axId val="69524480"/>
      </c:barChart>
      <c:catAx>
        <c:axId val="69522944"/>
        <c:scaling>
          <c:orientation val="minMax"/>
        </c:scaling>
        <c:axPos val="l"/>
        <c:tickLblPos val="nextTo"/>
        <c:crossAx val="69524480"/>
        <c:crosses val="autoZero"/>
        <c:auto val="1"/>
        <c:lblAlgn val="ctr"/>
        <c:lblOffset val="100"/>
      </c:catAx>
      <c:valAx>
        <c:axId val="69524480"/>
        <c:scaling>
          <c:orientation val="minMax"/>
        </c:scaling>
        <c:axPos val="b"/>
        <c:majorGridlines/>
        <c:numFmt formatCode="General" sourceLinked="1"/>
        <c:tickLblPos val="nextTo"/>
        <c:crossAx val="69522944"/>
        <c:crosses val="autoZero"/>
        <c:crossBetween val="between"/>
      </c:valAx>
    </c:plotArea>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20.10.2021</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ngch2_DzheparovaEA\Desktop\НАЧАЛЬНИК\А\1613679205_7-p-fon-dlya-prezentatsii-rzhd-8.jpg"/>
          <p:cNvPicPr>
            <a:picLocks noChangeAspect="1" noChangeArrowheads="1"/>
          </p:cNvPicPr>
          <p:nvPr/>
        </p:nvPicPr>
        <p:blipFill>
          <a:blip r:embed="rId2" cstate="print"/>
          <a:srcRect/>
          <a:stretch>
            <a:fillRect/>
          </a:stretch>
        </p:blipFill>
        <p:spPr bwMode="auto">
          <a:xfrm>
            <a:off x="0" y="260648"/>
            <a:ext cx="9906000" cy="6597352"/>
          </a:xfrm>
          <a:prstGeom prst="rect">
            <a:avLst/>
          </a:prstGeom>
          <a:noFill/>
          <a:ln>
            <a:noFill/>
          </a:ln>
        </p:spPr>
      </p:pic>
      <p:pic>
        <p:nvPicPr>
          <p:cNvPr id="3" name="Picture 3"/>
          <p:cNvPicPr>
            <a:picLocks noChangeAspect="1" noChangeArrowheads="1"/>
          </p:cNvPicPr>
          <p:nvPr/>
        </p:nvPicPr>
        <p:blipFill>
          <a:blip r:embed="rId3" cstate="print"/>
          <a:srcRect/>
          <a:stretch>
            <a:fillRect/>
          </a:stretch>
        </p:blipFill>
        <p:spPr bwMode="auto">
          <a:xfrm>
            <a:off x="0" y="0"/>
            <a:ext cx="9906000" cy="692696"/>
          </a:xfrm>
          <a:prstGeom prst="rect">
            <a:avLst/>
          </a:prstGeom>
          <a:noFill/>
          <a:ln w="9525">
            <a:noFill/>
            <a:miter lim="800000"/>
            <a:headEnd/>
            <a:tailEnd/>
          </a:ln>
          <a:effectLst/>
        </p:spPr>
      </p:pic>
      <p:sp>
        <p:nvSpPr>
          <p:cNvPr id="4" name="TextBox 3"/>
          <p:cNvSpPr txBox="1"/>
          <p:nvPr/>
        </p:nvSpPr>
        <p:spPr>
          <a:xfrm>
            <a:off x="200472" y="980728"/>
            <a:ext cx="9433048" cy="4678204"/>
          </a:xfrm>
          <a:prstGeom prst="rect">
            <a:avLst/>
          </a:prstGeom>
          <a:solidFill>
            <a:schemeClr val="bg1">
              <a:lumMod val="95000"/>
              <a:alpha val="61000"/>
            </a:schemeClr>
          </a:solidFill>
        </p:spPr>
        <p:txBody>
          <a:bodyPr wrap="square" rtlCol="0">
            <a:spAutoFit/>
          </a:bodyPr>
          <a:lstStyle/>
          <a:p>
            <a:pPr algn="just"/>
            <a:r>
              <a:rPr lang="ru-RU" sz="2000" dirty="0" smtClean="0"/>
              <a:t>	</a:t>
            </a:r>
            <a:r>
              <a:rPr lang="ru-RU" sz="2000" b="1" dirty="0" smtClean="0"/>
              <a:t>Все </a:t>
            </a:r>
            <a:r>
              <a:rPr lang="ru-RU" sz="2000" b="1" dirty="0" smtClean="0"/>
              <a:t>мы пользуемся в своей жизни объектами инфраструктуры железнодорожного транспорта.  Объекты инфраструктуры железнодорожного транспорта включают железнодорожные пути и искусственные сооружения, железнодорожное электроснабжение, железнодорожную автоматику и телемеханику, железнодорожную электросвязь, станционные здания, строения и пассажирские обустройства (далее - эксплуатация объектов инфраструктуры</a:t>
            </a:r>
            <a:r>
              <a:rPr lang="ru-RU" sz="2000" b="1" dirty="0" smtClean="0"/>
              <a:t>).</a:t>
            </a:r>
          </a:p>
          <a:p>
            <a:pPr algn="just"/>
            <a:endParaRPr lang="ru-RU" sz="2000" b="1" dirty="0" smtClean="0"/>
          </a:p>
          <a:p>
            <a:pPr algn="just"/>
            <a:r>
              <a:rPr lang="ru-RU" sz="2000" b="1" dirty="0" smtClean="0"/>
              <a:t>	Совершенно </a:t>
            </a:r>
            <a:r>
              <a:rPr lang="ru-RU" sz="2000" b="1" dirty="0" smtClean="0"/>
              <a:t>обоснованно железную дорогу называют зоной повышенной опасности.  О том, что вести себя здесь нужно максимально осторожно предупреждают различные средства наглядной информации. Но есть люди, которые, глядя на плакаты, пропагандирующие Правила безопасности, при нахождении на действующих объектах транспортной инфраструктуры осознано нарушают их, сломя голову перебегая железную дорогу перед стремительно приближающимся поездом.</a:t>
            </a:r>
          </a:p>
          <a:p>
            <a:endParaRPr lang="ru-RU" dirty="0"/>
          </a:p>
        </p:txBody>
      </p:sp>
      <p:sp>
        <p:nvSpPr>
          <p:cNvPr id="5" name="TextBox 4"/>
          <p:cNvSpPr txBox="1"/>
          <p:nvPr/>
        </p:nvSpPr>
        <p:spPr>
          <a:xfrm>
            <a:off x="3800872" y="188640"/>
            <a:ext cx="4392488" cy="369332"/>
          </a:xfrm>
          <a:prstGeom prst="rect">
            <a:avLst/>
          </a:prstGeom>
          <a:noFill/>
        </p:spPr>
        <p:txBody>
          <a:bodyPr wrap="square" rtlCol="0">
            <a:spAutoFit/>
          </a:bodyPr>
          <a:lstStyle/>
          <a:p>
            <a:r>
              <a:rPr lang="ru-RU" b="1" dirty="0" smtClean="0">
                <a:solidFill>
                  <a:schemeClr val="bg1"/>
                </a:solidFill>
              </a:rPr>
              <a:t>КУЙБЫШЕВСКАЯ ЖЕЛЕЗНАЯ ДОРОГА</a:t>
            </a:r>
            <a:endParaRPr lang="ru-RU"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srcRect/>
          <a:stretch>
            <a:fillRect/>
          </a:stretch>
        </p:blipFill>
        <p:spPr bwMode="auto">
          <a:xfrm>
            <a:off x="0" y="0"/>
            <a:ext cx="9906000" cy="692696"/>
          </a:xfrm>
          <a:prstGeom prst="rect">
            <a:avLst/>
          </a:prstGeom>
          <a:noFill/>
          <a:ln w="9525">
            <a:noFill/>
            <a:miter lim="800000"/>
            <a:headEnd/>
            <a:tailEnd/>
          </a:ln>
          <a:effectLst/>
        </p:spPr>
      </p:pic>
      <p:sp>
        <p:nvSpPr>
          <p:cNvPr id="5" name="TextBox 4"/>
          <p:cNvSpPr txBox="1"/>
          <p:nvPr/>
        </p:nvSpPr>
        <p:spPr>
          <a:xfrm>
            <a:off x="3800872" y="188640"/>
            <a:ext cx="4392488" cy="369332"/>
          </a:xfrm>
          <a:prstGeom prst="rect">
            <a:avLst/>
          </a:prstGeom>
          <a:noFill/>
        </p:spPr>
        <p:txBody>
          <a:bodyPr wrap="square" rtlCol="0">
            <a:spAutoFit/>
          </a:bodyPr>
          <a:lstStyle/>
          <a:p>
            <a:r>
              <a:rPr lang="ru-RU" b="1" dirty="0" smtClean="0">
                <a:solidFill>
                  <a:schemeClr val="bg1"/>
                </a:solidFill>
              </a:rPr>
              <a:t>КУЙБЫШЕВСКАЯ ЖЕЛЕЗНАЯ ДОРОГА</a:t>
            </a:r>
            <a:endParaRPr lang="ru-RU" b="1" dirty="0">
              <a:solidFill>
                <a:schemeClr val="bg1"/>
              </a:solidFill>
            </a:endParaRPr>
          </a:p>
        </p:txBody>
      </p:sp>
      <p:sp>
        <p:nvSpPr>
          <p:cNvPr id="6" name="TextBox 5"/>
          <p:cNvSpPr txBox="1"/>
          <p:nvPr/>
        </p:nvSpPr>
        <p:spPr>
          <a:xfrm>
            <a:off x="488504" y="980728"/>
            <a:ext cx="8352928" cy="369332"/>
          </a:xfrm>
          <a:prstGeom prst="rect">
            <a:avLst/>
          </a:prstGeom>
          <a:noFill/>
        </p:spPr>
        <p:txBody>
          <a:bodyPr wrap="square" rtlCol="0">
            <a:spAutoFit/>
          </a:bodyPr>
          <a:lstStyle/>
          <a:p>
            <a:pPr algn="ctr"/>
            <a:r>
              <a:rPr lang="ru-RU" b="1" dirty="0" smtClean="0"/>
              <a:t>Анализ </a:t>
            </a:r>
            <a:r>
              <a:rPr lang="ru-RU" b="1" dirty="0" err="1" smtClean="0"/>
              <a:t>травмирования</a:t>
            </a:r>
            <a:r>
              <a:rPr lang="ru-RU" b="1" dirty="0" smtClean="0"/>
              <a:t> граждан на объектах инфраструктуры  </a:t>
            </a:r>
            <a:r>
              <a:rPr lang="ru-RU" b="1" dirty="0" smtClean="0"/>
              <a:t>железной </a:t>
            </a:r>
            <a:r>
              <a:rPr lang="ru-RU" b="1" dirty="0" smtClean="0"/>
              <a:t>дороги</a:t>
            </a:r>
            <a:endParaRPr lang="ru-RU" dirty="0"/>
          </a:p>
        </p:txBody>
      </p:sp>
      <p:graphicFrame>
        <p:nvGraphicFramePr>
          <p:cNvPr id="7" name="Диаграмма 6"/>
          <p:cNvGraphicFramePr/>
          <p:nvPr/>
        </p:nvGraphicFramePr>
        <p:xfrm>
          <a:off x="488504" y="1556792"/>
          <a:ext cx="8712968" cy="468052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136576" y="6165304"/>
            <a:ext cx="2736304" cy="369332"/>
          </a:xfrm>
          <a:prstGeom prst="rect">
            <a:avLst/>
          </a:prstGeom>
          <a:noFill/>
        </p:spPr>
        <p:txBody>
          <a:bodyPr wrap="square" rtlCol="0">
            <a:spAutoFit/>
          </a:bodyPr>
          <a:lstStyle/>
          <a:p>
            <a:r>
              <a:rPr lang="ru-RU" dirty="0" smtClean="0"/>
              <a:t>73% смертельных случаев</a:t>
            </a:r>
            <a:endParaRPr lang="ru-RU" dirty="0"/>
          </a:p>
        </p:txBody>
      </p:sp>
      <p:sp>
        <p:nvSpPr>
          <p:cNvPr id="10" name="TextBox 9"/>
          <p:cNvSpPr txBox="1"/>
          <p:nvPr/>
        </p:nvSpPr>
        <p:spPr>
          <a:xfrm>
            <a:off x="4880992" y="6237312"/>
            <a:ext cx="4032448" cy="369332"/>
          </a:xfrm>
          <a:prstGeom prst="rect">
            <a:avLst/>
          </a:prstGeom>
          <a:noFill/>
        </p:spPr>
        <p:txBody>
          <a:bodyPr wrap="square" rtlCol="0">
            <a:spAutoFit/>
          </a:bodyPr>
          <a:lstStyle/>
          <a:p>
            <a:r>
              <a:rPr lang="ru-RU" dirty="0" smtClean="0"/>
              <a:t>64% смертельных случаев</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512" y="1052736"/>
            <a:ext cx="8568952" cy="830997"/>
          </a:xfrm>
          <a:prstGeom prst="rect">
            <a:avLst/>
          </a:prstGeom>
          <a:noFill/>
        </p:spPr>
        <p:txBody>
          <a:bodyPr wrap="square" rtlCol="0">
            <a:spAutoFit/>
          </a:bodyPr>
          <a:lstStyle/>
          <a:p>
            <a:pPr algn="ctr"/>
            <a:r>
              <a:rPr lang="ru-RU" sz="2400" b="1" dirty="0" smtClean="0"/>
              <a:t>Анализ причин </a:t>
            </a:r>
            <a:r>
              <a:rPr lang="ru-RU" sz="2400" b="1" dirty="0" err="1" smtClean="0"/>
              <a:t>травмирования</a:t>
            </a:r>
            <a:r>
              <a:rPr lang="ru-RU" sz="2400" b="1" dirty="0" smtClean="0"/>
              <a:t> граждан на объектах </a:t>
            </a:r>
          </a:p>
          <a:p>
            <a:pPr algn="ctr"/>
            <a:r>
              <a:rPr lang="ru-RU" sz="2400" b="1" dirty="0" smtClean="0"/>
              <a:t>инфраструктуры </a:t>
            </a:r>
            <a:r>
              <a:rPr lang="ru-RU" sz="2400" b="1" dirty="0" smtClean="0"/>
              <a:t> железной дороги в 2020 </a:t>
            </a:r>
            <a:r>
              <a:rPr lang="ru-RU" sz="2400" b="1" dirty="0" smtClean="0"/>
              <a:t>г.</a:t>
            </a:r>
            <a:endParaRPr lang="ru-RU" sz="2400" dirty="0"/>
          </a:p>
        </p:txBody>
      </p:sp>
      <p:graphicFrame>
        <p:nvGraphicFramePr>
          <p:cNvPr id="3" name="Диаграмма 2"/>
          <p:cNvGraphicFramePr/>
          <p:nvPr/>
        </p:nvGraphicFramePr>
        <p:xfrm>
          <a:off x="416496" y="1556792"/>
          <a:ext cx="8784976" cy="482453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noChangeArrowheads="1"/>
          </p:cNvPicPr>
          <p:nvPr/>
        </p:nvPicPr>
        <p:blipFill>
          <a:blip r:embed="rId3" cstate="print"/>
          <a:srcRect/>
          <a:stretch>
            <a:fillRect/>
          </a:stretch>
        </p:blipFill>
        <p:spPr bwMode="auto">
          <a:xfrm>
            <a:off x="0" y="0"/>
            <a:ext cx="9906000" cy="692696"/>
          </a:xfrm>
          <a:prstGeom prst="rect">
            <a:avLst/>
          </a:prstGeom>
          <a:noFill/>
          <a:ln w="9525">
            <a:noFill/>
            <a:miter lim="800000"/>
            <a:headEnd/>
            <a:tailEnd/>
          </a:ln>
          <a:effectLst/>
        </p:spPr>
      </p:pic>
      <p:sp>
        <p:nvSpPr>
          <p:cNvPr id="5" name="TextBox 4"/>
          <p:cNvSpPr txBox="1"/>
          <p:nvPr/>
        </p:nvSpPr>
        <p:spPr>
          <a:xfrm>
            <a:off x="3800872" y="188640"/>
            <a:ext cx="4392488" cy="369332"/>
          </a:xfrm>
          <a:prstGeom prst="rect">
            <a:avLst/>
          </a:prstGeom>
          <a:noFill/>
        </p:spPr>
        <p:txBody>
          <a:bodyPr wrap="square" rtlCol="0">
            <a:spAutoFit/>
          </a:bodyPr>
          <a:lstStyle/>
          <a:p>
            <a:r>
              <a:rPr lang="ru-RU" b="1" dirty="0" smtClean="0">
                <a:solidFill>
                  <a:schemeClr val="bg1"/>
                </a:solidFill>
              </a:rPr>
              <a:t>КУЙБЫШЕВСКАЯ ЖЕЛЕЗНАЯ ДОРОГА</a:t>
            </a:r>
            <a:endParaRPr lang="ru-RU"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512" y="764704"/>
            <a:ext cx="8784976" cy="707886"/>
          </a:xfrm>
          <a:prstGeom prst="rect">
            <a:avLst/>
          </a:prstGeom>
          <a:noFill/>
        </p:spPr>
        <p:txBody>
          <a:bodyPr wrap="square" rtlCol="0">
            <a:spAutoFit/>
          </a:bodyPr>
          <a:lstStyle/>
          <a:p>
            <a:pPr algn="ctr"/>
            <a:r>
              <a:rPr lang="ru-RU" sz="2000" b="1" dirty="0" smtClean="0"/>
              <a:t>Анализ причин смертельного травматизма несовершеннолетних граждан </a:t>
            </a:r>
          </a:p>
          <a:p>
            <a:pPr algn="ctr"/>
            <a:r>
              <a:rPr lang="ru-RU" sz="2000" b="1" dirty="0" smtClean="0"/>
              <a:t>на объектах </a:t>
            </a:r>
            <a:r>
              <a:rPr lang="ru-RU" sz="2000" b="1" dirty="0" smtClean="0"/>
              <a:t>инфраструктуры железной  </a:t>
            </a:r>
            <a:r>
              <a:rPr lang="ru-RU" sz="2000" b="1" dirty="0" smtClean="0"/>
              <a:t>дороги </a:t>
            </a:r>
            <a:r>
              <a:rPr lang="ru-RU" sz="2000" b="1" dirty="0" smtClean="0"/>
              <a:t>в 2020 г.</a:t>
            </a:r>
            <a:endParaRPr lang="ru-RU" sz="2000" dirty="0"/>
          </a:p>
        </p:txBody>
      </p:sp>
      <p:graphicFrame>
        <p:nvGraphicFramePr>
          <p:cNvPr id="3" name="Диаграмма 2"/>
          <p:cNvGraphicFramePr/>
          <p:nvPr/>
        </p:nvGraphicFramePr>
        <p:xfrm>
          <a:off x="416496" y="1556792"/>
          <a:ext cx="8784976" cy="482453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noChangeArrowheads="1"/>
          </p:cNvPicPr>
          <p:nvPr/>
        </p:nvPicPr>
        <p:blipFill>
          <a:blip r:embed="rId3" cstate="print"/>
          <a:srcRect/>
          <a:stretch>
            <a:fillRect/>
          </a:stretch>
        </p:blipFill>
        <p:spPr bwMode="auto">
          <a:xfrm>
            <a:off x="0" y="0"/>
            <a:ext cx="9906000" cy="692696"/>
          </a:xfrm>
          <a:prstGeom prst="rect">
            <a:avLst/>
          </a:prstGeom>
          <a:noFill/>
          <a:ln w="9525">
            <a:noFill/>
            <a:miter lim="800000"/>
            <a:headEnd/>
            <a:tailEnd/>
          </a:ln>
          <a:effectLst/>
        </p:spPr>
      </p:pic>
      <p:sp>
        <p:nvSpPr>
          <p:cNvPr id="6" name="TextBox 5"/>
          <p:cNvSpPr txBox="1"/>
          <p:nvPr/>
        </p:nvSpPr>
        <p:spPr>
          <a:xfrm>
            <a:off x="3800872" y="188640"/>
            <a:ext cx="4392488" cy="369332"/>
          </a:xfrm>
          <a:prstGeom prst="rect">
            <a:avLst/>
          </a:prstGeom>
          <a:noFill/>
        </p:spPr>
        <p:txBody>
          <a:bodyPr wrap="square" rtlCol="0">
            <a:spAutoFit/>
          </a:bodyPr>
          <a:lstStyle/>
          <a:p>
            <a:r>
              <a:rPr lang="ru-RU" b="1" dirty="0" smtClean="0">
                <a:solidFill>
                  <a:schemeClr val="bg1"/>
                </a:solidFill>
              </a:rPr>
              <a:t>КУЙБЫШЕВСКАЯ ЖЕЛЕЗНАЯ ДОРОГА</a:t>
            </a:r>
            <a:endParaRPr lang="ru-RU" b="1" dirty="0">
              <a:solidFill>
                <a:schemeClr val="bg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58</Words>
  <Application>Microsoft Office PowerPoint</Application>
  <PresentationFormat>Лист A4 (210x297 мм)</PresentationFormat>
  <Paragraphs>15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dc:creator>
  <cp:lastModifiedBy>ngch2_DzheparovaEA</cp:lastModifiedBy>
  <cp:revision>19</cp:revision>
  <dcterms:created xsi:type="dcterms:W3CDTF">2021-10-13T20:23:51Z</dcterms:created>
  <dcterms:modified xsi:type="dcterms:W3CDTF">2021-10-20T11:40:52Z</dcterms:modified>
</cp:coreProperties>
</file>